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7" r:id="rId5"/>
    <p:sldId id="262" r:id="rId6"/>
    <p:sldId id="260" r:id="rId7"/>
    <p:sldId id="264" r:id="rId8"/>
    <p:sldId id="261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9BFF4-E9D1-4DE3-AA20-1ECB981C8FE7}" type="datetimeFigureOut">
              <a:rPr lang="pl-PL" smtClean="0"/>
              <a:pPr/>
              <a:t>2017-06-20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DDBF-59BF-4606-AE36-062B1B2B5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43608" y="188640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pl-PL" sz="3200" dirty="0" smtClean="0"/>
              <a:t>I Liceum Ogólnokształcące im. Stanisława Staszica </a:t>
            </a:r>
            <a:br>
              <a:rPr lang="pl-PL" sz="3200" dirty="0" smtClean="0"/>
            </a:br>
            <a:r>
              <a:rPr lang="pl-PL" sz="3200" dirty="0" smtClean="0"/>
              <a:t>w Chrzanowie</a:t>
            </a:r>
            <a:endParaRPr lang="pl-PL" sz="3200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6551712" y="2708920"/>
            <a:ext cx="2592288" cy="4149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 dirty="0" smtClean="0"/>
              <a:t>Bacza Daria</a:t>
            </a:r>
          </a:p>
          <a:p>
            <a:r>
              <a:rPr lang="pl-PL" sz="2000" dirty="0" err="1" smtClean="0"/>
              <a:t>Dobranowska</a:t>
            </a:r>
            <a:r>
              <a:rPr lang="pl-PL" sz="2000" dirty="0" smtClean="0"/>
              <a:t> Karolina</a:t>
            </a:r>
          </a:p>
          <a:p>
            <a:r>
              <a:rPr lang="pl-PL" sz="2000" dirty="0" err="1" smtClean="0"/>
              <a:t>Lofek</a:t>
            </a:r>
            <a:r>
              <a:rPr lang="pl-PL" sz="2000" dirty="0" smtClean="0"/>
              <a:t> Weronika</a:t>
            </a:r>
          </a:p>
          <a:p>
            <a:r>
              <a:rPr lang="pl-PL" sz="2000" dirty="0" err="1" smtClean="0"/>
              <a:t>Mierniczek</a:t>
            </a:r>
            <a:r>
              <a:rPr lang="pl-PL" sz="2000" dirty="0" smtClean="0"/>
              <a:t> Olga</a:t>
            </a:r>
          </a:p>
          <a:p>
            <a:r>
              <a:rPr lang="pl-PL" sz="2000" dirty="0" smtClean="0"/>
              <a:t>Nowak Paulina</a:t>
            </a:r>
          </a:p>
          <a:p>
            <a:r>
              <a:rPr lang="pl-PL" sz="2000" dirty="0" smtClean="0"/>
              <a:t>Pamuła Kacper</a:t>
            </a:r>
          </a:p>
          <a:p>
            <a:r>
              <a:rPr lang="pl-PL" sz="2000" dirty="0" smtClean="0"/>
              <a:t>Pituch Anna</a:t>
            </a:r>
          </a:p>
          <a:p>
            <a:r>
              <a:rPr lang="pl-PL" sz="2000" dirty="0" smtClean="0"/>
              <a:t>Smółka Leon</a:t>
            </a:r>
          </a:p>
          <a:p>
            <a:r>
              <a:rPr lang="pl-PL" sz="2000" dirty="0" smtClean="0"/>
              <a:t>Wojtyła Sandra</a:t>
            </a:r>
          </a:p>
          <a:p>
            <a:r>
              <a:rPr lang="pl-PL" sz="2000" dirty="0" smtClean="0"/>
              <a:t>Wróblewska Julia</a:t>
            </a:r>
            <a:endParaRPr lang="pl-PL" sz="20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23528" y="4509120"/>
            <a:ext cx="590465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</a:rPr>
              <a:t>Badanie preferencji termicznych patyczaka rogatego (</a:t>
            </a:r>
            <a:r>
              <a:rPr lang="pl-PL" sz="3200" b="1" dirty="0" err="1" smtClean="0">
                <a:solidFill>
                  <a:srgbClr val="0070C0"/>
                </a:solidFill>
              </a:rPr>
              <a:t>Medauroidea</a:t>
            </a:r>
            <a:r>
              <a:rPr lang="pl-PL" sz="3200" b="1" dirty="0" smtClean="0">
                <a:solidFill>
                  <a:srgbClr val="0070C0"/>
                </a:solidFill>
              </a:rPr>
              <a:t> </a:t>
            </a:r>
            <a:r>
              <a:rPr lang="pl-PL" sz="3200" b="1" dirty="0" err="1" smtClean="0">
                <a:solidFill>
                  <a:srgbClr val="0070C0"/>
                </a:solidFill>
              </a:rPr>
              <a:t>extradentata</a:t>
            </a:r>
            <a:r>
              <a:rPr lang="pl-PL" sz="3200" b="1" dirty="0" smtClean="0">
                <a:solidFill>
                  <a:srgbClr val="0070C0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Wstęp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 smtClean="0"/>
              <a:t>Patyczak rogaty (</a:t>
            </a:r>
            <a:r>
              <a:rPr lang="pl-PL" b="1" dirty="0" err="1" smtClean="0"/>
              <a:t>Medauroidea</a:t>
            </a:r>
            <a:r>
              <a:rPr lang="pl-PL" b="1" dirty="0" smtClean="0"/>
              <a:t> </a:t>
            </a:r>
            <a:r>
              <a:rPr lang="pl-PL" b="1" dirty="0" err="1" smtClean="0"/>
              <a:t>extradentata</a:t>
            </a:r>
            <a:r>
              <a:rPr lang="pl-PL" b="1" dirty="0" smtClean="0"/>
              <a:t>)</a:t>
            </a:r>
            <a:r>
              <a:rPr lang="pl-PL" dirty="0" smtClean="0"/>
              <a:t> </a:t>
            </a:r>
          </a:p>
          <a:p>
            <a:r>
              <a:rPr lang="pl-PL" u="sng" dirty="0" smtClean="0"/>
              <a:t>Występowanie</a:t>
            </a:r>
            <a:r>
              <a:rPr lang="pl-PL" dirty="0" smtClean="0"/>
              <a:t> - naturalnie w Wietnamie południowym</a:t>
            </a:r>
          </a:p>
          <a:p>
            <a:r>
              <a:rPr lang="pl-PL" u="sng" dirty="0" smtClean="0"/>
              <a:t>Wielkość</a:t>
            </a:r>
            <a:r>
              <a:rPr lang="pl-PL" dirty="0" smtClean="0"/>
              <a:t> - Samice do 10 cm dł., samce do ok. 7 cm</a:t>
            </a:r>
          </a:p>
          <a:p>
            <a:r>
              <a:rPr lang="pl-PL" u="sng" dirty="0" smtClean="0"/>
              <a:t>Długość życia </a:t>
            </a:r>
            <a:r>
              <a:rPr lang="pl-PL" dirty="0" smtClean="0"/>
              <a:t>- w terrarium zależna jest od warunków przetrzymywania i jakości dostarczonego pokarmu. </a:t>
            </a:r>
            <a:br>
              <a:rPr lang="pl-PL" dirty="0" smtClean="0"/>
            </a:br>
            <a:r>
              <a:rPr lang="pl-PL" dirty="0" smtClean="0"/>
              <a:t>Forma dorosła może żyć do roku (wyjątkowo około 1,5 r.)</a:t>
            </a:r>
          </a:p>
          <a:p>
            <a:r>
              <a:rPr lang="pl-PL" u="sng" dirty="0" smtClean="0"/>
              <a:t>Rozmnażanie</a:t>
            </a:r>
            <a:r>
              <a:rPr lang="pl-PL" dirty="0" smtClean="0"/>
              <a:t> - płciowo i partenogenetycznie. Samica w ciągu swojego życia składa około 300 jajeczek. </a:t>
            </a:r>
            <a:br>
              <a:rPr lang="pl-PL" dirty="0" smtClean="0"/>
            </a:br>
            <a:r>
              <a:rPr lang="pl-PL" dirty="0" smtClean="0"/>
              <a:t>Młode lęgną się po 1,5 - 2,5 miesiącach inkubacji.</a:t>
            </a:r>
          </a:p>
          <a:p>
            <a:r>
              <a:rPr lang="pl-PL" u="sng" dirty="0" smtClean="0"/>
              <a:t>Aktywność </a:t>
            </a:r>
            <a:r>
              <a:rPr lang="pl-PL" dirty="0" smtClean="0"/>
              <a:t>- największa późnym wieczorem, w nocy lub cieniu oraz przy dużej wilgotności.</a:t>
            </a:r>
          </a:p>
          <a:p>
            <a:r>
              <a:rPr lang="pl-PL" u="sng" dirty="0" smtClean="0"/>
              <a:t>Temperatura otoczenia</a:t>
            </a:r>
            <a:r>
              <a:rPr lang="pl-PL" dirty="0" smtClean="0"/>
              <a:t>- około 21°C, jednak spadki do 15°C, nie wpływają negatywnie na jego samopoczucie.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nalezione obrazy dla zapytania termome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6191250" cy="619125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120680"/>
          </a:xfrm>
        </p:spPr>
        <p:txBody>
          <a:bodyPr/>
          <a:lstStyle/>
          <a:p>
            <a:pPr>
              <a:buNone/>
            </a:pPr>
            <a:r>
              <a:rPr lang="pl-PL" b="1" u="sng" dirty="0" smtClean="0">
                <a:solidFill>
                  <a:srgbClr val="0070C0"/>
                </a:solidFill>
              </a:rPr>
              <a:t>Problem badawczy</a:t>
            </a:r>
          </a:p>
          <a:p>
            <a:r>
              <a:rPr lang="pl-PL" dirty="0" smtClean="0"/>
              <a:t>Badanie preferencji termicznych </a:t>
            </a:r>
            <a:br>
              <a:rPr lang="pl-PL" dirty="0" smtClean="0"/>
            </a:br>
            <a:r>
              <a:rPr lang="pl-PL" dirty="0" smtClean="0"/>
              <a:t>patyczaka rogatego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Medauroidea</a:t>
            </a:r>
            <a:r>
              <a:rPr lang="pl-PL" dirty="0" smtClean="0"/>
              <a:t> </a:t>
            </a:r>
            <a:r>
              <a:rPr lang="pl-PL" dirty="0" err="1" smtClean="0"/>
              <a:t>extradentata</a:t>
            </a:r>
            <a:r>
              <a:rPr lang="pl-PL" dirty="0" smtClean="0"/>
              <a:t>) </a:t>
            </a:r>
          </a:p>
          <a:p>
            <a:pPr>
              <a:buNone/>
            </a:pPr>
            <a:endParaRPr lang="pl-PL" u="sng" dirty="0" smtClean="0"/>
          </a:p>
          <a:p>
            <a:pPr>
              <a:buNone/>
            </a:pPr>
            <a:r>
              <a:rPr lang="pl-PL" b="1" u="sng" dirty="0" smtClean="0">
                <a:solidFill>
                  <a:srgbClr val="0070C0"/>
                </a:solidFill>
              </a:rPr>
              <a:t>Hipoteza</a:t>
            </a:r>
          </a:p>
          <a:p>
            <a:r>
              <a:rPr lang="pl-PL" dirty="0" smtClean="0"/>
              <a:t>Temperaturą optymalną dla patyczaka </a:t>
            </a:r>
            <a:br>
              <a:rPr lang="pl-PL" dirty="0" smtClean="0"/>
            </a:br>
            <a:r>
              <a:rPr lang="pl-PL" dirty="0" smtClean="0"/>
              <a:t>rogatego (</a:t>
            </a:r>
            <a:r>
              <a:rPr lang="pl-PL" dirty="0" err="1" smtClean="0"/>
              <a:t>Medauroidea</a:t>
            </a:r>
            <a:r>
              <a:rPr lang="pl-PL" dirty="0" smtClean="0"/>
              <a:t> </a:t>
            </a:r>
            <a:r>
              <a:rPr lang="pl-PL" dirty="0" err="1" smtClean="0"/>
              <a:t>extradentata</a:t>
            </a:r>
            <a:r>
              <a:rPr lang="pl-PL" dirty="0" smtClean="0"/>
              <a:t>) </a:t>
            </a:r>
            <a:br>
              <a:rPr lang="pl-PL" dirty="0" smtClean="0"/>
            </a:br>
            <a:r>
              <a:rPr lang="pl-PL" dirty="0" smtClean="0"/>
              <a:t>jest temperatura pokojowa 21</a:t>
            </a:r>
            <a:r>
              <a:rPr lang="pl-PL" baseline="30000" dirty="0" smtClean="0"/>
              <a:t>o </a:t>
            </a:r>
            <a:r>
              <a:rPr lang="pl-PL" dirty="0" smtClean="0"/>
              <a:t>C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Materiał i metodyka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83264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Do wykonania doświadczenia użyto metalowej brytfanny, która z jednej strony podgrzewana była parą z gorącej wody, natomiast z drugiej, schładzana kostkami lodu. </a:t>
            </a:r>
          </a:p>
          <a:p>
            <a:r>
              <a:rPr lang="pl-PL" dirty="0" smtClean="0"/>
              <a:t>Termometrem dotykowym zmierzono temperaturę </a:t>
            </a:r>
            <a:br>
              <a:rPr lang="pl-PL" dirty="0" smtClean="0"/>
            </a:br>
            <a:r>
              <a:rPr lang="pl-PL" dirty="0" smtClean="0"/>
              <a:t>w różnych miejscach brytfanny i zapisano markerem.</a:t>
            </a:r>
          </a:p>
          <a:p>
            <a:r>
              <a:rPr lang="pl-PL" dirty="0" smtClean="0"/>
              <a:t>Doświadczeniu poddano </a:t>
            </a:r>
            <a:br>
              <a:rPr lang="pl-PL" dirty="0" smtClean="0"/>
            </a:br>
            <a:r>
              <a:rPr lang="pl-PL" dirty="0" smtClean="0"/>
              <a:t>5 samic patyczaków:</a:t>
            </a:r>
          </a:p>
          <a:p>
            <a:pPr lvl="1"/>
            <a:r>
              <a:rPr lang="pl-PL" dirty="0" err="1" smtClean="0"/>
              <a:t>Zarę</a:t>
            </a:r>
            <a:endParaRPr lang="pl-PL" dirty="0" smtClean="0"/>
          </a:p>
          <a:p>
            <a:pPr lvl="1"/>
            <a:r>
              <a:rPr lang="pl-PL" dirty="0" smtClean="0"/>
              <a:t>Zosię</a:t>
            </a:r>
          </a:p>
          <a:p>
            <a:pPr lvl="1"/>
            <a:r>
              <a:rPr lang="pl-PL" dirty="0" err="1" smtClean="0"/>
              <a:t>Robercika</a:t>
            </a:r>
            <a:endParaRPr lang="pl-PL" dirty="0" smtClean="0"/>
          </a:p>
          <a:p>
            <a:pPr lvl="1"/>
            <a:r>
              <a:rPr lang="pl-PL" dirty="0" smtClean="0"/>
              <a:t>Jessicę </a:t>
            </a:r>
          </a:p>
          <a:p>
            <a:pPr lvl="1"/>
            <a:r>
              <a:rPr lang="pl-PL" dirty="0" err="1" smtClean="0"/>
              <a:t>Picketta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02351" y="3016351"/>
            <a:ext cx="3292842" cy="43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nalezione obrazy dla zapytania termome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987824" cy="2240869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6192688"/>
          </a:xfrm>
        </p:spPr>
        <p:txBody>
          <a:bodyPr>
            <a:normAutofit/>
          </a:bodyPr>
          <a:lstStyle/>
          <a:p>
            <a:r>
              <a:rPr lang="pl-PL" dirty="0" smtClean="0"/>
              <a:t>Każdy osobnik wypuszczany był </a:t>
            </a:r>
            <a:br>
              <a:rPr lang="pl-PL" dirty="0" smtClean="0"/>
            </a:br>
            <a:r>
              <a:rPr lang="pl-PL" dirty="0" smtClean="0"/>
              <a:t>pojedynczo na brzegu brytfanny, </a:t>
            </a:r>
            <a:br>
              <a:rPr lang="pl-PL" dirty="0" smtClean="0"/>
            </a:br>
            <a:r>
              <a:rPr lang="pl-PL" dirty="0" smtClean="0"/>
              <a:t>gdzie była najwyższa temperatura.</a:t>
            </a:r>
          </a:p>
          <a:p>
            <a:r>
              <a:rPr lang="pl-PL" dirty="0" smtClean="0"/>
              <a:t>Wykonano 2 kolejki badań.</a:t>
            </a:r>
          </a:p>
          <a:p>
            <a:r>
              <a:rPr lang="pl-PL" dirty="0" smtClean="0"/>
              <a:t>Obserwowano, </a:t>
            </a:r>
            <a:br>
              <a:rPr lang="pl-PL" dirty="0" smtClean="0"/>
            </a:br>
            <a:r>
              <a:rPr lang="pl-PL" dirty="0" smtClean="0"/>
              <a:t>który obszar </a:t>
            </a:r>
            <a:br>
              <a:rPr lang="pl-PL" dirty="0" smtClean="0"/>
            </a:br>
            <a:r>
              <a:rPr lang="pl-PL" dirty="0" smtClean="0"/>
              <a:t>brytfanny jest </a:t>
            </a:r>
            <a:br>
              <a:rPr lang="pl-PL" dirty="0" smtClean="0"/>
            </a:br>
            <a:r>
              <a:rPr lang="pl-PL" dirty="0" smtClean="0"/>
              <a:t>preferowany </a:t>
            </a:r>
            <a:br>
              <a:rPr lang="pl-PL" dirty="0" smtClean="0"/>
            </a:br>
            <a:r>
              <a:rPr lang="pl-PL" dirty="0" smtClean="0"/>
              <a:t>przez każdego </a:t>
            </a:r>
            <a:br>
              <a:rPr lang="pl-PL" dirty="0" smtClean="0"/>
            </a:br>
            <a:r>
              <a:rPr lang="pl-PL" dirty="0" smtClean="0"/>
              <a:t>osobnika.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572412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851" y="2420888"/>
            <a:ext cx="591615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808312" cy="63408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Wyniki</a:t>
            </a:r>
            <a:endParaRPr lang="pl-PL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5328592" cy="355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185"/>
                <a:gridCol w="1863207"/>
                <a:gridCol w="1800200"/>
              </a:tblGrid>
              <a:tr h="446039"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pomiar 1: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pomiar 2:</a:t>
                      </a:r>
                    </a:p>
                  </a:txBody>
                  <a:tcPr marL="9525" marR="9525" marT="9525" marB="0" anchor="b"/>
                </a:tc>
              </a:tr>
              <a:tr h="880757">
                <a:tc>
                  <a:txBody>
                    <a:bodyPr/>
                    <a:lstStyle/>
                    <a:p>
                      <a:pPr algn="l" fontAlgn="ctr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osobnik: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Temperatura</a:t>
                      </a:r>
                      <a:b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(°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C):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46039">
                <a:tc>
                  <a:txBody>
                    <a:bodyPr/>
                    <a:lstStyle/>
                    <a:p>
                      <a:pPr marL="457200" indent="-457200" algn="l" fontAlgn="b">
                        <a:buNone/>
                      </a:pP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 </a:t>
                      </a:r>
                      <a:r>
                        <a:rPr lang="pl-PL" sz="2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Zara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25,9</a:t>
                      </a:r>
                    </a:p>
                  </a:txBody>
                  <a:tcPr marL="9525" marR="9525" marT="9525" marB="0" anchor="b"/>
                </a:tc>
              </a:tr>
              <a:tr h="44603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Zosia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31,0</a:t>
                      </a:r>
                    </a:p>
                  </a:txBody>
                  <a:tcPr marL="9525" marR="9525" marT="9525" marB="0" anchor="b"/>
                </a:tc>
              </a:tr>
              <a:tr h="44603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Robert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33,3</a:t>
                      </a:r>
                    </a:p>
                  </a:txBody>
                  <a:tcPr marL="9525" marR="9525" marT="9525" marB="0" anchor="b"/>
                </a:tc>
              </a:tr>
              <a:tr h="44603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Jessica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31,3</a:t>
                      </a:r>
                    </a:p>
                  </a:txBody>
                  <a:tcPr marL="9525" marR="9525" marT="9525" marB="0" anchor="b"/>
                </a:tc>
              </a:tr>
              <a:tr h="44603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pl-PL" sz="2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Pickett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26,2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85192" y="1268760"/>
          <a:ext cx="8435280" cy="348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1872208"/>
                <a:gridCol w="1674397"/>
                <a:gridCol w="1781987"/>
              </a:tblGrid>
              <a:tr h="497855">
                <a:tc>
                  <a:txBody>
                    <a:bodyPr/>
                    <a:lstStyle/>
                    <a:p>
                      <a:pPr algn="l" fontAlgn="b"/>
                      <a:endParaRPr lang="pl-PL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pomiar 1: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pomiar 2: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razem:</a:t>
                      </a:r>
                    </a:p>
                  </a:txBody>
                  <a:tcPr marL="9525" marR="9525" marT="9525" marB="0" anchor="b"/>
                </a:tc>
              </a:tr>
              <a:tr h="49785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średnia arytmetyczna: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28,18</a:t>
                      </a:r>
                    </a:p>
                  </a:txBody>
                  <a:tcPr marL="9525" marR="9525" marT="9525" marB="0" anchor="b"/>
                </a:tc>
              </a:tr>
              <a:tr h="49785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mediana: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28,55</a:t>
                      </a:r>
                    </a:p>
                  </a:txBody>
                  <a:tcPr marL="9525" marR="9525" marT="9525" marB="0" anchor="b"/>
                </a:tc>
              </a:tr>
              <a:tr h="49785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wariancja: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12,516</a:t>
                      </a:r>
                    </a:p>
                  </a:txBody>
                  <a:tcPr marL="9525" marR="9525" marT="9525" marB="0" anchor="b"/>
                </a:tc>
              </a:tr>
              <a:tr h="49785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odchylenie standardowe: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3,54</a:t>
                      </a:r>
                    </a:p>
                  </a:txBody>
                  <a:tcPr marL="9525" marR="9525" marT="9525" marB="0" anchor="b"/>
                </a:tc>
              </a:tr>
              <a:tr h="49785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wartość największa: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33,3</a:t>
                      </a:r>
                    </a:p>
                  </a:txBody>
                  <a:tcPr marL="9525" marR="9525" marT="9525" marB="0" anchor="b"/>
                </a:tc>
              </a:tr>
              <a:tr h="49785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wartość najmniejsza: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Wniosek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Patyczaki rogate ( </a:t>
            </a:r>
            <a:r>
              <a:rPr lang="pl-PL" dirty="0" err="1" smtClean="0"/>
              <a:t>Medauroidea</a:t>
            </a:r>
            <a:r>
              <a:rPr lang="pl-PL" dirty="0" smtClean="0"/>
              <a:t> </a:t>
            </a:r>
            <a:r>
              <a:rPr lang="pl-PL" dirty="0" err="1" smtClean="0"/>
              <a:t>extradentata</a:t>
            </a:r>
            <a:r>
              <a:rPr lang="pl-PL" dirty="0" smtClean="0"/>
              <a:t>) preferują warunki pokojowe ( 20 - 30</a:t>
            </a:r>
            <a:r>
              <a:rPr lang="pl-PL" baseline="30000" dirty="0" smtClean="0"/>
              <a:t>o</a:t>
            </a:r>
            <a:r>
              <a:rPr lang="pl-PL" dirty="0" smtClean="0"/>
              <a:t> C).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213</Words>
  <Application>Microsoft Office PowerPoint</Application>
  <PresentationFormat>Pokaz na ekranie (4:3)</PresentationFormat>
  <Paragraphs>86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Wstęp</vt:lpstr>
      <vt:lpstr>Slajd 3</vt:lpstr>
      <vt:lpstr>Materiał i metodyka</vt:lpstr>
      <vt:lpstr>Slajd 5</vt:lpstr>
      <vt:lpstr>Wyniki</vt:lpstr>
      <vt:lpstr>Slajd 7</vt:lpstr>
      <vt:lpstr>Wniosek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</dc:creator>
  <cp:lastModifiedBy>Bożena</cp:lastModifiedBy>
  <cp:revision>16</cp:revision>
  <dcterms:created xsi:type="dcterms:W3CDTF">2017-06-06T13:06:08Z</dcterms:created>
  <dcterms:modified xsi:type="dcterms:W3CDTF">2017-06-20T10:44:29Z</dcterms:modified>
</cp:coreProperties>
</file>